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96" y="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G0" fmla="+- 12083 0 0"/>
                <a:gd name="G1" fmla="+- -3200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44083" y="2368"/>
                </a:cxn>
                <a:cxn ang="0">
                  <a:pos x="64000" y="32000"/>
                </a:cxn>
                <a:cxn ang="0">
                  <a:pos x="44083" y="61631"/>
                </a:cxn>
                <a:cxn ang="0">
                  <a:pos x="44083" y="61631"/>
                </a:cxn>
                <a:cxn ang="0">
                  <a:pos x="44082" y="61631"/>
                </a:cxn>
                <a:cxn ang="0">
                  <a:pos x="44083" y="61632"/>
                </a:cxn>
                <a:cxn ang="0">
                  <a:pos x="44083" y="2368"/>
                </a:cxn>
                <a:cxn ang="0">
                  <a:pos x="44082" y="2368"/>
                </a:cxn>
                <a:cxn ang="0">
                  <a:pos x="44083" y="2368"/>
                </a:cxn>
              </a:cxnLst>
              <a:rect l="T13" t="T15" r="T17" b="T19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G0" fmla="+- 18994 0 0"/>
                <a:gd name="G1" fmla="+- -30013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994" y="6246"/>
                </a:cxn>
                <a:cxn ang="0">
                  <a:pos x="64000" y="32000"/>
                </a:cxn>
                <a:cxn ang="0">
                  <a:pos x="50994" y="57753"/>
                </a:cxn>
                <a:cxn ang="0">
                  <a:pos x="50994" y="57753"/>
                </a:cxn>
                <a:cxn ang="0">
                  <a:pos x="50993" y="57753"/>
                </a:cxn>
                <a:cxn ang="0">
                  <a:pos x="50994" y="57754"/>
                </a:cxn>
                <a:cxn ang="0">
                  <a:pos x="50994" y="6246"/>
                </a:cxn>
                <a:cxn ang="0">
                  <a:pos x="50993" y="6246"/>
                </a:cxn>
                <a:cxn ang="0">
                  <a:pos x="50994" y="6246"/>
                </a:cxn>
              </a:cxnLst>
              <a:rect l="T13" t="T15" r="T17" b="T19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2151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11/29/2019</a:t>
            </a:fld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981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11/29/2019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149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11/29/2019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317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11/29/2019</a:t>
            </a:fld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43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11/29/2019</a:t>
            </a:fld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275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11/29/2019</a:t>
            </a:fld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7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11/29/2019</a:t>
            </a:fld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707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11/29/2019</a:t>
            </a:fld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789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11/29/2019</a:t>
            </a:fld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27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11/29/2019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154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11/29/2019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8761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370013" y="1827213"/>
            <a:ext cx="7313612" cy="4114800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11/29/2019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98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20483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G0" fmla="+- 18296 0 0"/>
                <a:gd name="G1" fmla="+- -30880 0 0"/>
                <a:gd name="G2" fmla="+- 31512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296" y="5746"/>
                </a:cxn>
                <a:cxn ang="0">
                  <a:pos x="64000" y="32000"/>
                </a:cxn>
                <a:cxn ang="0">
                  <a:pos x="50296" y="58253"/>
                </a:cxn>
                <a:cxn ang="0">
                  <a:pos x="50296" y="58253"/>
                </a:cxn>
                <a:cxn ang="0">
                  <a:pos x="50295" y="58253"/>
                </a:cxn>
                <a:cxn ang="0">
                  <a:pos x="50296" y="58254"/>
                </a:cxn>
                <a:cxn ang="0">
                  <a:pos x="50296" y="5746"/>
                </a:cxn>
                <a:cxn ang="0">
                  <a:pos x="50295" y="5746"/>
                </a:cxn>
                <a:cxn ang="0">
                  <a:pos x="50296" y="5746"/>
                </a:cxn>
              </a:cxnLst>
              <a:rect l="T13" t="T15" r="T17" b="T19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0484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G0" fmla="+- 18077 0 0"/>
                <a:gd name="G1" fmla="+- -3088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077" y="5595"/>
                </a:cxn>
                <a:cxn ang="0">
                  <a:pos x="64000" y="32000"/>
                </a:cxn>
                <a:cxn ang="0">
                  <a:pos x="50077" y="58404"/>
                </a:cxn>
                <a:cxn ang="0">
                  <a:pos x="50077" y="58404"/>
                </a:cxn>
                <a:cxn ang="0">
                  <a:pos x="50076" y="58404"/>
                </a:cxn>
                <a:cxn ang="0">
                  <a:pos x="50077" y="58405"/>
                </a:cxn>
                <a:cxn ang="0">
                  <a:pos x="50077" y="5595"/>
                </a:cxn>
                <a:cxn ang="0">
                  <a:pos x="50076" y="5595"/>
                </a:cxn>
                <a:cxn ang="0">
                  <a:pos x="50077" y="5595"/>
                </a:cxn>
              </a:cxnLst>
              <a:rect l="T13" t="T15" r="T17" b="T19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0485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048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1D8BD707-D9CF-40AE-B4C6-C98DA3205C09}" type="datetimeFigureOut">
              <a:rPr lang="en-US" smtClean="0"/>
              <a:pPr/>
              <a:t>11/29/2019</a:t>
            </a:fld>
            <a:endParaRPr lang="en-US"/>
          </a:p>
        </p:txBody>
      </p:sp>
      <p:sp>
        <p:nvSpPr>
          <p:cNvPr id="2048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049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620661"/>
            <a:ext cx="1266825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19400" y="775815"/>
            <a:ext cx="37866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3. МАРКЕТИНГОВАЯ СРЕДА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90600" y="1720840"/>
            <a:ext cx="8001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3.1 Микросреда предприятия</a:t>
            </a:r>
            <a:endParaRPr lang="ru-RU" dirty="0"/>
          </a:p>
          <a:p>
            <a:r>
              <a:rPr lang="ru-RU" b="1" dirty="0" smtClean="0"/>
              <a:t>3.2 </a:t>
            </a:r>
            <a:r>
              <a:rPr lang="ru-RU" b="1" dirty="0"/>
              <a:t>Макросреда предприятия</a:t>
            </a:r>
            <a:endParaRPr lang="ru-RU" dirty="0"/>
          </a:p>
          <a:p>
            <a:r>
              <a:rPr lang="ru-RU" dirty="0"/>
              <a:t> </a:t>
            </a:r>
          </a:p>
          <a:p>
            <a:r>
              <a:rPr lang="ru-RU" dirty="0"/>
              <a:t>	</a:t>
            </a:r>
            <a:r>
              <a:rPr lang="ru-RU" b="1" i="1" dirty="0"/>
              <a:t>Ключевые слова: </a:t>
            </a:r>
            <a:r>
              <a:rPr lang="ru-RU" i="1" dirty="0"/>
              <a:t>маркетинговая среда, микросреда, макросреда, потребители, конкуренты, поставщики, посредники, контактные аудитории, демография, экономика, культура, политика, наука и техника, экология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8251" y="3766602"/>
            <a:ext cx="41232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3.1 Микросреда предприятия</a:t>
            </a:r>
            <a:endParaRPr lang="ru-RU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295" y="4135934"/>
            <a:ext cx="5653607" cy="2449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4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304800"/>
            <a:ext cx="891540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342900" algn="l"/>
              </a:tabLst>
            </a:pPr>
            <a:r>
              <a:rPr lang="ru-RU" b="1" dirty="0">
                <a:latin typeface="Times New Roman"/>
                <a:ea typeface="Times New Roman"/>
              </a:rPr>
              <a:t>Микросреда </a:t>
            </a:r>
            <a:r>
              <a:rPr lang="ru-RU" dirty="0">
                <a:latin typeface="Times New Roman"/>
                <a:ea typeface="Times New Roman"/>
              </a:rPr>
              <a:t>– это более близкое окружение, которое имеет непосредственное отношение к хозяйственной деятельности предприятия и оказывает на него существенное влияние.</a:t>
            </a:r>
          </a:p>
          <a:p>
            <a:pPr indent="450215" algn="just">
              <a:spcAft>
                <a:spcPts val="0"/>
              </a:spcAft>
              <a:tabLst>
                <a:tab pos="342900" algn="l"/>
              </a:tabLst>
            </a:pPr>
            <a:r>
              <a:rPr lang="ru-RU" b="1" dirty="0">
                <a:latin typeface="Times New Roman"/>
                <a:ea typeface="Times New Roman"/>
              </a:rPr>
              <a:t>Поставщики </a:t>
            </a:r>
            <a:r>
              <a:rPr lang="ru-RU" dirty="0">
                <a:latin typeface="Times New Roman"/>
                <a:ea typeface="Times New Roman"/>
              </a:rPr>
              <a:t>– это предприятия и частные предприниматели, которые обеспечивают предприятие и его конкурентов ресурсами, необходимыми для производства товаров и услуг. Поставщики снабжают предприятие сырьем и материалами, энергией, оборудованием и другими ресурсами. </a:t>
            </a:r>
            <a:endParaRPr lang="en-US" dirty="0" smtClean="0"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342900" algn="l"/>
              </a:tabLst>
            </a:pPr>
            <a:r>
              <a:rPr lang="ru-RU" b="1" dirty="0">
                <a:latin typeface="Times New Roman"/>
                <a:ea typeface="Times New Roman"/>
              </a:rPr>
              <a:t>Конкуренты</a:t>
            </a:r>
            <a:r>
              <a:rPr lang="ru-RU" dirty="0">
                <a:latin typeface="Times New Roman"/>
                <a:ea typeface="Times New Roman"/>
              </a:rPr>
              <a:t> являются одним из наиболее существенных факторов, оказывающих серьезное воздействие на условия функционирования и организацию хозяйственной  деятельности предприятия. Необходимо различать три формы конкуренции: </a:t>
            </a:r>
            <a:r>
              <a:rPr lang="ru-RU" b="1" dirty="0">
                <a:latin typeface="Times New Roman"/>
                <a:ea typeface="Times New Roman"/>
              </a:rPr>
              <a:t>товарно-родовую, товарно-видовую, марочную</a:t>
            </a:r>
            <a:r>
              <a:rPr lang="ru-RU" dirty="0">
                <a:latin typeface="Times New Roman"/>
                <a:ea typeface="Times New Roman"/>
              </a:rPr>
              <a:t>.</a:t>
            </a:r>
          </a:p>
          <a:p>
            <a:r>
              <a:rPr lang="ru-RU" b="1" dirty="0">
                <a:latin typeface="Times New Roman"/>
                <a:ea typeface="Times New Roman"/>
              </a:rPr>
              <a:t>Товарно-родовая конкуренция</a:t>
            </a:r>
            <a:r>
              <a:rPr lang="ru-RU" dirty="0">
                <a:latin typeface="Times New Roman"/>
                <a:ea typeface="Times New Roman"/>
              </a:rPr>
              <a:t> возникает при наличии на рынке разнородных товаров, способных удовлетворить конкурентную потребность покупателя</a:t>
            </a:r>
            <a:r>
              <a:rPr lang="ru-RU" dirty="0" smtClean="0">
                <a:latin typeface="Times New Roman"/>
                <a:ea typeface="Times New Roman"/>
              </a:rPr>
              <a:t>.</a:t>
            </a:r>
            <a:endParaRPr lang="en-US" dirty="0" smtClean="0"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342900" algn="l"/>
              </a:tabLst>
            </a:pPr>
            <a:r>
              <a:rPr lang="ru-RU" b="1" dirty="0">
                <a:latin typeface="Times New Roman"/>
                <a:ea typeface="Times New Roman"/>
              </a:rPr>
              <a:t>Товарно-видовая конкуренция</a:t>
            </a:r>
            <a:r>
              <a:rPr lang="ru-RU" dirty="0">
                <a:latin typeface="Times New Roman"/>
                <a:ea typeface="Times New Roman"/>
              </a:rPr>
              <a:t> имеет место при существовании различных видов данного товара, способных удовлетворить конкретную потребность покупателя. Например, будут конкурировать между собой автомобили, имеющие различия в скоростных характеристиках, показателях комфортности и т.д.</a:t>
            </a:r>
          </a:p>
          <a:p>
            <a:pPr indent="457200" algn="just">
              <a:spcAft>
                <a:spcPts val="0"/>
              </a:spcAft>
              <a:tabLst>
                <a:tab pos="342900" algn="l"/>
              </a:tabLst>
            </a:pPr>
            <a:r>
              <a:rPr lang="ru-RU" b="1" dirty="0">
                <a:latin typeface="Times New Roman"/>
                <a:ea typeface="Times New Roman"/>
              </a:rPr>
              <a:t>Марочная конкуренция</a:t>
            </a:r>
            <a:r>
              <a:rPr lang="ru-RU" dirty="0">
                <a:latin typeface="Times New Roman"/>
                <a:ea typeface="Times New Roman"/>
              </a:rPr>
              <a:t> существует при наличии товаров одного вида, но производимых разными предприятиями, а соответственно под разными марками, например: автомобили  разных марок, сходные по своим потребительским свойствам.</a:t>
            </a:r>
          </a:p>
          <a:p>
            <a:endParaRPr lang="ru-RU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9995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152400"/>
            <a:ext cx="7924800" cy="6386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  <a:tabLst>
                <a:tab pos="342900" algn="l"/>
              </a:tabLst>
            </a:pPr>
            <a:r>
              <a:rPr lang="ru-RU" b="1" dirty="0">
                <a:latin typeface="Times New Roman"/>
                <a:ea typeface="Times New Roman"/>
              </a:rPr>
              <a:t>Посредники </a:t>
            </a:r>
            <a:r>
              <a:rPr lang="ru-RU" dirty="0">
                <a:latin typeface="Times New Roman"/>
                <a:ea typeface="Times New Roman"/>
              </a:rPr>
              <a:t>– это организации, которые обеспечивают продвижение товаров и услуг от предприятия-производителя к потребителю</a:t>
            </a:r>
            <a:r>
              <a:rPr lang="ru-RU" dirty="0" smtClean="0">
                <a:latin typeface="Times New Roman"/>
                <a:ea typeface="Times New Roman"/>
              </a:rPr>
              <a:t>.</a:t>
            </a:r>
            <a:endParaRPr lang="en-US" dirty="0" smtClean="0"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342900" algn="l"/>
              </a:tabLst>
            </a:pPr>
            <a:r>
              <a:rPr lang="ru-RU" sz="1600" dirty="0">
                <a:latin typeface="Times New Roman"/>
                <a:ea typeface="Times New Roman"/>
              </a:rPr>
              <a:t>Заключая договор с посредником, предприятию следует учесть цены, качество и условия предоставления услуг, надежность фирмы и многое другое, чтобы получить преимущество перед своими конкурентами.</a:t>
            </a:r>
            <a:endParaRPr lang="ru-RU" sz="1400" dirty="0">
              <a:latin typeface="Times New Roman"/>
              <a:ea typeface="Times New Roman"/>
            </a:endParaRPr>
          </a:p>
          <a:p>
            <a:r>
              <a:rPr lang="ru-RU" sz="1600" b="1" dirty="0">
                <a:latin typeface="Times New Roman"/>
                <a:ea typeface="Times New Roman"/>
              </a:rPr>
              <a:t>Потребители </a:t>
            </a:r>
            <a:r>
              <a:rPr lang="ru-RU" sz="1600" dirty="0">
                <a:latin typeface="Times New Roman"/>
                <a:ea typeface="Times New Roman"/>
              </a:rPr>
              <a:t>приобретают товары и услуги для дальнейшего производства, использования в рамках организации или для личного и семейного использования, а также с целью перепродажи другим потребителям. </a:t>
            </a:r>
            <a:endParaRPr lang="en-US" sz="1600" dirty="0" smtClean="0"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342900" algn="l"/>
              </a:tabLst>
            </a:pPr>
            <a:r>
              <a:rPr lang="ru-RU" sz="1600" b="1" dirty="0">
                <a:latin typeface="Times New Roman"/>
                <a:ea typeface="Times New Roman"/>
              </a:rPr>
              <a:t>Конечные потребители </a:t>
            </a:r>
            <a:r>
              <a:rPr lang="ru-RU" sz="1600" dirty="0">
                <a:latin typeface="Times New Roman"/>
                <a:ea typeface="Times New Roman"/>
              </a:rPr>
              <a:t>– отдельные лица или семьи, приобретающие товары или услуги для личного пользования.</a:t>
            </a:r>
            <a:endParaRPr lang="ru-RU" sz="1400" dirty="0">
              <a:latin typeface="Times New Roman"/>
              <a:ea typeface="Times New Roman"/>
            </a:endParaRPr>
          </a:p>
          <a:p>
            <a:pPr marL="179705" indent="457200">
              <a:spcAft>
                <a:spcPts val="600"/>
              </a:spcAft>
              <a:tabLst>
                <a:tab pos="342900" algn="l"/>
              </a:tabLst>
            </a:pPr>
            <a:r>
              <a:rPr lang="ru-RU" sz="1600" b="1" dirty="0">
                <a:latin typeface="Times New Roman"/>
                <a:ea typeface="Times New Roman"/>
              </a:rPr>
              <a:t>Промежуточные потребители</a:t>
            </a:r>
            <a:r>
              <a:rPr lang="ru-RU" sz="1600" dirty="0">
                <a:latin typeface="Times New Roman"/>
                <a:ea typeface="Times New Roman"/>
              </a:rPr>
              <a:t> приобретают товары и услуги с целью последующей выгодной перепродажи.</a:t>
            </a:r>
            <a:endParaRPr lang="ru-RU" sz="1400" dirty="0"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342900" algn="l"/>
              </a:tabLst>
            </a:pPr>
            <a:r>
              <a:rPr lang="ru-RU" sz="1600" b="1" dirty="0">
                <a:latin typeface="Times New Roman"/>
                <a:ea typeface="Times New Roman"/>
              </a:rPr>
              <a:t>Промышленные потребители</a:t>
            </a:r>
            <a:r>
              <a:rPr lang="ru-RU" sz="1600" dirty="0">
                <a:latin typeface="Times New Roman"/>
                <a:ea typeface="Times New Roman"/>
              </a:rPr>
              <a:t> приобретают товары и услуги для использования их в процессе производства.</a:t>
            </a:r>
            <a:endParaRPr lang="ru-RU" sz="1400" dirty="0"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342900" algn="l"/>
              </a:tabLst>
            </a:pPr>
            <a:r>
              <a:rPr lang="ru-RU" sz="1600" b="1" dirty="0">
                <a:latin typeface="Times New Roman"/>
                <a:ea typeface="Times New Roman"/>
              </a:rPr>
              <a:t>Государственные учреждения </a:t>
            </a:r>
            <a:r>
              <a:rPr lang="ru-RU" sz="1600" dirty="0">
                <a:latin typeface="Times New Roman"/>
                <a:ea typeface="Times New Roman"/>
              </a:rPr>
              <a:t>– организации, приобретающие товары и услуги для реализации своих обязанностей и ответственности.</a:t>
            </a:r>
            <a:endParaRPr lang="ru-RU" sz="1400" dirty="0"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342900" algn="l"/>
              </a:tabLst>
            </a:pPr>
            <a:r>
              <a:rPr lang="ru-RU" sz="1600" b="1" dirty="0">
                <a:latin typeface="Times New Roman"/>
                <a:ea typeface="Times New Roman"/>
              </a:rPr>
              <a:t>Международный рынок </a:t>
            </a:r>
            <a:r>
              <a:rPr lang="ru-RU" sz="1600" b="1" i="1" dirty="0">
                <a:latin typeface="Times New Roman"/>
                <a:ea typeface="Times New Roman"/>
              </a:rPr>
              <a:t>– </a:t>
            </a:r>
            <a:r>
              <a:rPr lang="ru-RU" sz="1600" dirty="0">
                <a:latin typeface="Times New Roman"/>
                <a:ea typeface="Times New Roman"/>
              </a:rPr>
              <a:t>индивидуальные пользователи, домохозяйства, промежуточные продавцы и государственные учреждения, которые находятся за рубежом.</a:t>
            </a:r>
            <a:endParaRPr lang="ru-RU" sz="1400" dirty="0">
              <a:latin typeface="Times New Roman"/>
              <a:ea typeface="Times New Roman"/>
            </a:endParaRPr>
          </a:p>
          <a:p>
            <a:r>
              <a:rPr lang="ru-RU" sz="1600" b="1" dirty="0">
                <a:latin typeface="Times New Roman"/>
                <a:ea typeface="Times New Roman"/>
              </a:rPr>
              <a:t>Контактные аудитории </a:t>
            </a:r>
            <a:r>
              <a:rPr lang="ru-RU" sz="1600" dirty="0">
                <a:latin typeface="Times New Roman"/>
                <a:ea typeface="Times New Roman"/>
              </a:rPr>
              <a:t>– группы людей или организации, которые проявляют реальный или потенциальный интерес к деятельности предприятия и оказывают влияние на достижение поставленных </a:t>
            </a:r>
            <a:r>
              <a:rPr lang="ru-RU" sz="1600" dirty="0" smtClean="0">
                <a:latin typeface="Times New Roman"/>
                <a:ea typeface="Times New Roman"/>
              </a:rPr>
              <a:t>целей</a:t>
            </a:r>
            <a:endParaRPr lang="en-US" sz="1600" dirty="0" smtClean="0">
              <a:latin typeface="Times New Roman"/>
              <a:ea typeface="Times New Roman"/>
            </a:endParaRPr>
          </a:p>
          <a:p>
            <a:r>
              <a:rPr lang="ru-RU" sz="1600" b="1" dirty="0">
                <a:latin typeface="Times New Roman"/>
                <a:ea typeface="Times New Roman"/>
              </a:rPr>
              <a:t>Финансовые круги</a:t>
            </a:r>
            <a:r>
              <a:rPr lang="ru-RU" sz="1600" dirty="0">
                <a:latin typeface="Times New Roman"/>
                <a:ea typeface="Times New Roman"/>
              </a:rPr>
              <a:t> оказывают влияние на возможность предприятия обеспечивать себя денежными средствами. К основным контактным аудиториям финансовых кругов относятся банки, инвестиционные компании, фондовые биржи, держатели акций.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7440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152400"/>
            <a:ext cx="8382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  <a:tabLst>
                <a:tab pos="342900" algn="l"/>
              </a:tabLst>
            </a:pPr>
            <a:r>
              <a:rPr lang="ru-RU" b="1" dirty="0">
                <a:latin typeface="Times New Roman"/>
                <a:ea typeface="Times New Roman"/>
              </a:rPr>
              <a:t>3.2 Макросреда предприятия </a:t>
            </a:r>
            <a:endParaRPr lang="ru-RU" sz="1600" dirty="0"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342900" algn="l"/>
              </a:tabLst>
            </a:pPr>
            <a:r>
              <a:rPr lang="ru-RU" dirty="0">
                <a:latin typeface="Times New Roman"/>
                <a:ea typeface="Times New Roman"/>
              </a:rPr>
              <a:t> </a:t>
            </a:r>
            <a:endParaRPr lang="ru-RU" sz="1600" dirty="0"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342900" algn="l"/>
              </a:tabLst>
            </a:pPr>
            <a:r>
              <a:rPr lang="ru-RU" b="1" dirty="0">
                <a:latin typeface="Times New Roman"/>
                <a:ea typeface="Times New Roman"/>
              </a:rPr>
              <a:t>Макросреда </a:t>
            </a:r>
            <a:r>
              <a:rPr lang="ru-RU" dirty="0">
                <a:latin typeface="Times New Roman"/>
                <a:ea typeface="Times New Roman"/>
              </a:rPr>
              <a:t>предприятия – это внешнее окружение предприятия, которое влияет на предприятие и его микросреду. </a:t>
            </a:r>
            <a:endParaRPr lang="ru-RU" sz="1600" dirty="0">
              <a:latin typeface="Times New Roman"/>
              <a:ea typeface="Times New Roman"/>
            </a:endParaRPr>
          </a:p>
          <a:p>
            <a:r>
              <a:rPr lang="ru-RU" dirty="0">
                <a:latin typeface="Times New Roman"/>
                <a:ea typeface="Times New Roman"/>
              </a:rPr>
              <a:t>Макросреда представлена демографическими, экономическими, политическими, культурными, научно-техническими </a:t>
            </a:r>
            <a:endParaRPr lang="en-US" dirty="0" smtClean="0"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342900" algn="l"/>
              </a:tabLst>
            </a:pPr>
            <a:r>
              <a:rPr lang="ru-RU" b="1" dirty="0">
                <a:latin typeface="Times New Roman"/>
                <a:ea typeface="Times New Roman"/>
              </a:rPr>
              <a:t>Демографические факторы</a:t>
            </a:r>
            <a:r>
              <a:rPr lang="ru-RU" dirty="0">
                <a:latin typeface="Times New Roman"/>
                <a:ea typeface="Times New Roman"/>
              </a:rPr>
              <a:t> – это изменение численности населения, уровень смертности и рождаемости, половозрастная структура страны, плотность населения, миграция, соотношение городского и сельского населения, уровень образования и т.д.</a:t>
            </a:r>
            <a:endParaRPr lang="ru-RU" sz="1600" dirty="0"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342900" algn="l"/>
              </a:tabLst>
            </a:pPr>
            <a:r>
              <a:rPr lang="ru-RU" b="1" dirty="0">
                <a:latin typeface="Times New Roman"/>
                <a:ea typeface="Times New Roman"/>
              </a:rPr>
              <a:t>Экономические факторы</a:t>
            </a:r>
            <a:r>
              <a:rPr lang="ru-RU" dirty="0">
                <a:latin typeface="Times New Roman"/>
                <a:ea typeface="Times New Roman"/>
              </a:rPr>
              <a:t> – это состояние кредитно-финансовой системы, уровень инфляции, конвертируемость и курс национальной валюты, структура распределения доходов, уровень безработицы, покупательская способность населения. </a:t>
            </a:r>
            <a:endParaRPr lang="ru-RU" sz="1600" dirty="0"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342900" algn="l"/>
              </a:tabLst>
            </a:pPr>
            <a:r>
              <a:rPr lang="ru-RU" b="1" dirty="0">
                <a:latin typeface="Times New Roman"/>
                <a:ea typeface="Times New Roman"/>
              </a:rPr>
              <a:t>Политические факторы</a:t>
            </a:r>
            <a:r>
              <a:rPr lang="ru-RU" dirty="0">
                <a:latin typeface="Times New Roman"/>
                <a:ea typeface="Times New Roman"/>
              </a:rPr>
              <a:t> – это политическое устройство страны и уровень политической стабильности, расстановка политических сил, общественные движения и степень политизации общества.</a:t>
            </a:r>
            <a:endParaRPr lang="ru-RU" sz="1600" dirty="0"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342900" algn="l"/>
              </a:tabLst>
            </a:pPr>
            <a:r>
              <a:rPr lang="ru-RU" b="1" dirty="0">
                <a:latin typeface="Times New Roman"/>
                <a:ea typeface="Times New Roman"/>
              </a:rPr>
              <a:t>Культурные факторы – </a:t>
            </a:r>
            <a:r>
              <a:rPr lang="ru-RU" dirty="0">
                <a:latin typeface="Times New Roman"/>
                <a:ea typeface="Times New Roman"/>
              </a:rPr>
              <a:t>это приверженность общества национальным традициям и обычаям, моральные и культурные ценности, вероисповедание, особенности потребительской культуры, субкультуры в рамках одной культуры и т.д.</a:t>
            </a:r>
            <a:endParaRPr lang="ru-RU" sz="1600" dirty="0">
              <a:latin typeface="Times New Roman"/>
              <a:ea typeface="Times New Roman"/>
            </a:endParaRPr>
          </a:p>
          <a:p>
            <a:r>
              <a:rPr lang="ru-RU" b="1" dirty="0">
                <a:latin typeface="Times New Roman"/>
                <a:ea typeface="Times New Roman"/>
              </a:rPr>
              <a:t>Научно-технические факторы – </a:t>
            </a:r>
            <a:r>
              <a:rPr lang="ru-RU" dirty="0">
                <a:latin typeface="Times New Roman"/>
                <a:ea typeface="Times New Roman"/>
              </a:rPr>
              <a:t>это уровень научно-технического прогресса, количество новых технологий и их безопасность для человека,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938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30594" y="914400"/>
            <a:ext cx="573220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/>
            <a:r>
              <a:rPr lang="ru-RU" b="1" dirty="0">
                <a:latin typeface="Times New Roman"/>
                <a:ea typeface="Times New Roman"/>
              </a:rPr>
              <a:t>ВОПРОСЫ ДЛЯ САМОКОНТРОЛЯ</a:t>
            </a:r>
            <a:endParaRPr lang="ru-RU" sz="1600" b="1" dirty="0">
              <a:latin typeface="Times New Roman"/>
              <a:ea typeface="Times New Roman"/>
            </a:endParaRPr>
          </a:p>
          <a:p>
            <a:pPr indent="228600" algn="ctr">
              <a:spcAft>
                <a:spcPts val="0"/>
              </a:spcAft>
            </a:pPr>
            <a:r>
              <a:rPr lang="ru-RU" sz="1600" b="1" dirty="0">
                <a:latin typeface="Times New Roman"/>
                <a:ea typeface="Times New Roman"/>
              </a:rPr>
              <a:t> </a:t>
            </a:r>
          </a:p>
          <a:p>
            <a:pPr indent="228600" algn="just">
              <a:spcAft>
                <a:spcPts val="0"/>
              </a:spcAft>
            </a:pPr>
            <a:r>
              <a:rPr lang="ru-RU" sz="1600" dirty="0">
                <a:latin typeface="Times New Roman"/>
                <a:ea typeface="Times New Roman"/>
              </a:rPr>
              <a:t> </a:t>
            </a:r>
            <a:endParaRPr lang="ru-RU" sz="1600" b="1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Что понимается под маркетинговой средой предприятия?</a:t>
            </a:r>
            <a:endParaRPr lang="ru-RU" sz="1600" b="1" dirty="0">
              <a:latin typeface="Times New Roman"/>
              <a:ea typeface="Times New Roman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Каковы понятие и структура микросреды предприятия?</a:t>
            </a:r>
            <a:endParaRPr lang="ru-RU" sz="1600" b="1" dirty="0">
              <a:latin typeface="Times New Roman"/>
              <a:ea typeface="Times New Roman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Каковы понятие и структура макросреды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предприятия?</a:t>
            </a:r>
            <a:endParaRPr lang="en-US" sz="1600" b="1" dirty="0" smtClean="0">
              <a:latin typeface="Times New Roman"/>
              <a:ea typeface="Times New Roman"/>
              <a:cs typeface="Times New Roman"/>
            </a:endParaRPr>
          </a:p>
          <a:p>
            <a:pPr lvl="0" algn="just"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4</a:t>
            </a:r>
            <a:r>
              <a:rPr lang="ru-RU" dirty="0">
                <a:latin typeface="Times New Roman"/>
                <a:ea typeface="Times New Roman"/>
              </a:rPr>
              <a:t>. Какое влияние оказывает факторы макросреды на маркетинговую деятельность </a:t>
            </a:r>
            <a:r>
              <a:rPr lang="ru-RU" dirty="0" smtClean="0">
                <a:latin typeface="Times New Roman"/>
                <a:ea typeface="Times New Roman"/>
              </a:rPr>
              <a:t>предприятий?</a:t>
            </a:r>
            <a:endParaRPr lang="en-US" sz="1600" b="1" dirty="0" smtClean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5</a:t>
            </a:r>
            <a:r>
              <a:rPr lang="ru-RU" dirty="0">
                <a:latin typeface="Times New Roman"/>
                <a:ea typeface="Times New Roman"/>
              </a:rPr>
              <a:t>. Какое влияние оказывает факторы микросреды на маркетинговую деятельность предприятий?</a:t>
            </a:r>
            <a:endParaRPr lang="ru-RU" sz="1600" b="1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0453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0" y="1676400"/>
            <a:ext cx="8001000" cy="4794738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ru-RU" sz="1200" dirty="0">
                <a:latin typeface="Times New Roman"/>
                <a:ea typeface="Times New Roman"/>
              </a:rPr>
              <a:t>Что понимается под маркетинговой средой предприятия?</a:t>
            </a: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/>
                <a:ea typeface="Times New Roman"/>
              </a:rPr>
              <a:t>а) факторы, имеющее непосредственное отношение к предприятию и определяющие его возможность по обслуживанию потребителей;</a:t>
            </a: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/>
                <a:ea typeface="Times New Roman"/>
              </a:rPr>
              <a:t>б) природное окружение;</a:t>
            </a: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/>
                <a:ea typeface="Times New Roman"/>
              </a:rPr>
              <a:t>в) экономическое окружение;</a:t>
            </a:r>
          </a:p>
          <a:p>
            <a:pPr>
              <a:spcAft>
                <a:spcPts val="0"/>
              </a:spcAft>
            </a:pPr>
            <a:r>
              <a:rPr lang="ru-RU" sz="1200" dirty="0" smtClean="0">
                <a:latin typeface="Times New Roman"/>
                <a:ea typeface="Times New Roman"/>
              </a:rPr>
              <a:t>г)совокупность</a:t>
            </a:r>
            <a:r>
              <a:rPr lang="en-US" sz="1200" dirty="0" smtClean="0">
                <a:latin typeface="Times New Roman"/>
                <a:ea typeface="Times New Roman"/>
              </a:rPr>
              <a:t> </a:t>
            </a:r>
            <a:r>
              <a:rPr lang="ru-RU" sz="1200" dirty="0" smtClean="0">
                <a:latin typeface="Times New Roman"/>
                <a:ea typeface="Times New Roman"/>
              </a:rPr>
              <a:t>существующих </a:t>
            </a:r>
            <a:r>
              <a:rPr lang="ru-RU" sz="1200" dirty="0">
                <a:latin typeface="Times New Roman"/>
                <a:ea typeface="Times New Roman"/>
              </a:rPr>
              <a:t>и потенциальных потребителей предприятия;</a:t>
            </a:r>
          </a:p>
          <a:p>
            <a:pPr>
              <a:spcAft>
                <a:spcPts val="0"/>
              </a:spcAft>
            </a:pPr>
            <a:r>
              <a:rPr lang="ru-RU" sz="1200" b="1" dirty="0">
                <a:latin typeface="Times New Roman"/>
                <a:ea typeface="Times New Roman"/>
              </a:rPr>
              <a:t>д) совокупность активных субъектов и  сил, действующих за пределами предприятия и влияющих на разработку комплекса маркетинга и реализацию маркетинговых </a:t>
            </a:r>
            <a:r>
              <a:rPr lang="ru-RU" sz="1200" b="1" dirty="0" smtClean="0">
                <a:latin typeface="Times New Roman"/>
                <a:ea typeface="Times New Roman"/>
              </a:rPr>
              <a:t>мероприятий.</a:t>
            </a:r>
            <a:endParaRPr lang="en-US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dirty="0" smtClean="0">
                <a:latin typeface="Times New Roman"/>
                <a:ea typeface="Times New Roman"/>
              </a:rPr>
              <a:t>2</a:t>
            </a:r>
            <a:r>
              <a:rPr lang="ru-RU" sz="1200" dirty="0">
                <a:latin typeface="Times New Roman"/>
                <a:ea typeface="Times New Roman"/>
              </a:rPr>
              <a:t>. Маркетинговая среда способна обеспечить для любого предприятия:</a:t>
            </a:r>
            <a:endParaRPr lang="ru-RU" sz="1200" b="1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/>
                <a:ea typeface="Times New Roman"/>
              </a:rPr>
              <a:t>а) только опасности;</a:t>
            </a: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/>
                <a:ea typeface="Times New Roman"/>
              </a:rPr>
              <a:t>б) только возможности</a:t>
            </a:r>
            <a:r>
              <a:rPr lang="ru-RU" sz="1200" dirty="0" smtClean="0">
                <a:latin typeface="Times New Roman"/>
                <a:ea typeface="Times New Roman"/>
              </a:rPr>
              <a:t>;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/>
                <a:ea typeface="Times New Roman"/>
              </a:rPr>
              <a:t>в) как возможности, так и опасности;</a:t>
            </a:r>
          </a:p>
          <a:p>
            <a:pPr>
              <a:spcAft>
                <a:spcPts val="0"/>
              </a:spcAft>
            </a:pPr>
            <a:r>
              <a:rPr lang="ru-RU" sz="1200" b="1" dirty="0">
                <a:latin typeface="Times New Roman"/>
                <a:ea typeface="Times New Roman"/>
              </a:rPr>
              <a:t>г) достижение коллективом предприятия поставленных целей</a:t>
            </a:r>
            <a:r>
              <a:rPr lang="ru-RU" sz="1200" b="1" dirty="0" smtClean="0">
                <a:latin typeface="Times New Roman"/>
                <a:ea typeface="Times New Roman"/>
              </a:rPr>
              <a:t>;</a:t>
            </a:r>
            <a:r>
              <a:rPr lang="en-US" sz="1200" b="1" dirty="0" smtClean="0">
                <a:latin typeface="Times New Roman"/>
                <a:ea typeface="Times New Roman"/>
              </a:rPr>
              <a:t> 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/>
                <a:ea typeface="Times New Roman"/>
              </a:rPr>
              <a:t>д) анализировать </a:t>
            </a:r>
            <a:r>
              <a:rPr lang="ru-RU" sz="1200" dirty="0" smtClean="0">
                <a:latin typeface="Times New Roman"/>
                <a:ea typeface="Times New Roman"/>
              </a:rPr>
              <a:t>рынок.</a:t>
            </a:r>
            <a:r>
              <a:rPr lang="en-US" sz="1200" dirty="0" smtClean="0">
                <a:latin typeface="Times New Roman"/>
                <a:ea typeface="Times New Roman"/>
              </a:rPr>
              <a:t>                                                               </a:t>
            </a:r>
          </a:p>
          <a:p>
            <a:pPr>
              <a:spcAft>
                <a:spcPts val="0"/>
              </a:spcAft>
            </a:pPr>
            <a:r>
              <a:rPr lang="ru-RU" sz="1200" dirty="0" smtClean="0">
                <a:latin typeface="Times New Roman"/>
                <a:ea typeface="Times New Roman"/>
              </a:rPr>
              <a:t>3</a:t>
            </a:r>
            <a:r>
              <a:rPr lang="ru-RU" sz="1200" dirty="0">
                <a:latin typeface="Times New Roman"/>
                <a:ea typeface="Times New Roman"/>
              </a:rPr>
              <a:t>. Предприятия и частные предприниматели, которые обеспечивают предприятие и его конкурентов ресурсами, необходимыми для производства товаров и услуг:</a:t>
            </a:r>
            <a:endParaRPr lang="ru-RU" sz="1200" b="1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1200" dirty="0" smtClean="0">
                <a:latin typeface="Times New Roman"/>
                <a:ea typeface="Times New Roman"/>
              </a:rPr>
              <a:t>   </a:t>
            </a:r>
            <a:r>
              <a:rPr lang="ru-RU" sz="1200" dirty="0" smtClean="0">
                <a:latin typeface="Times New Roman"/>
                <a:ea typeface="Times New Roman"/>
              </a:rPr>
              <a:t>а</a:t>
            </a:r>
            <a:r>
              <a:rPr lang="ru-RU" sz="1200" dirty="0">
                <a:latin typeface="Times New Roman"/>
                <a:ea typeface="Times New Roman"/>
              </a:rPr>
              <a:t>) конкуренты;</a:t>
            </a:r>
          </a:p>
          <a:p>
            <a:pPr>
              <a:spcAft>
                <a:spcPts val="0"/>
              </a:spcAft>
            </a:pPr>
            <a:r>
              <a:rPr lang="en-US" sz="1200" b="1" dirty="0" smtClean="0">
                <a:latin typeface="Times New Roman"/>
                <a:ea typeface="Times New Roman"/>
              </a:rPr>
              <a:t>   </a:t>
            </a:r>
            <a:r>
              <a:rPr lang="ru-RU" sz="1200" b="1" dirty="0" smtClean="0">
                <a:latin typeface="Times New Roman"/>
                <a:ea typeface="Times New Roman"/>
              </a:rPr>
              <a:t>б</a:t>
            </a:r>
            <a:r>
              <a:rPr lang="ru-RU" sz="1200" b="1" dirty="0">
                <a:latin typeface="Times New Roman"/>
                <a:ea typeface="Times New Roman"/>
              </a:rPr>
              <a:t>) потребители;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1200" dirty="0" smtClean="0">
                <a:latin typeface="Times New Roman"/>
                <a:ea typeface="Times New Roman"/>
              </a:rPr>
              <a:t>   </a:t>
            </a:r>
            <a:r>
              <a:rPr lang="ru-RU" sz="1200" dirty="0" smtClean="0">
                <a:latin typeface="Times New Roman"/>
                <a:ea typeface="Times New Roman"/>
              </a:rPr>
              <a:t>в</a:t>
            </a:r>
            <a:r>
              <a:rPr lang="ru-RU" sz="1200" dirty="0">
                <a:latin typeface="Times New Roman"/>
                <a:ea typeface="Times New Roman"/>
              </a:rPr>
              <a:t>) посредники;</a:t>
            </a:r>
          </a:p>
          <a:p>
            <a:pPr>
              <a:spcAft>
                <a:spcPts val="0"/>
              </a:spcAft>
            </a:pPr>
            <a:r>
              <a:rPr lang="en-US" sz="1200" dirty="0" smtClean="0">
                <a:latin typeface="Times New Roman"/>
                <a:ea typeface="Times New Roman"/>
              </a:rPr>
              <a:t>   </a:t>
            </a:r>
            <a:r>
              <a:rPr lang="ru-RU" sz="1200" dirty="0" smtClean="0">
                <a:latin typeface="Times New Roman"/>
                <a:ea typeface="Times New Roman"/>
              </a:rPr>
              <a:t>г</a:t>
            </a:r>
            <a:r>
              <a:rPr lang="ru-RU" sz="1200" dirty="0">
                <a:latin typeface="Times New Roman"/>
                <a:ea typeface="Times New Roman"/>
              </a:rPr>
              <a:t>) контактные аудитории;</a:t>
            </a:r>
          </a:p>
          <a:p>
            <a:pPr>
              <a:spcAft>
                <a:spcPts val="0"/>
              </a:spcAft>
            </a:pPr>
            <a:r>
              <a:rPr lang="en-US" sz="1200" dirty="0" smtClean="0">
                <a:latin typeface="Times New Roman"/>
                <a:ea typeface="Times New Roman"/>
              </a:rPr>
              <a:t>   </a:t>
            </a:r>
            <a:r>
              <a:rPr lang="ru-RU" sz="1200" dirty="0" smtClean="0">
                <a:latin typeface="Times New Roman"/>
                <a:ea typeface="Times New Roman"/>
              </a:rPr>
              <a:t>д</a:t>
            </a:r>
            <a:r>
              <a:rPr lang="ru-RU" sz="1200" dirty="0">
                <a:latin typeface="Times New Roman"/>
                <a:ea typeface="Times New Roman"/>
              </a:rPr>
              <a:t>) поставщики.</a:t>
            </a:r>
          </a:p>
          <a:p>
            <a:pPr indent="450215">
              <a:spcAft>
                <a:spcPts val="0"/>
              </a:spcAft>
            </a:pPr>
            <a:r>
              <a:rPr lang="ru-RU" sz="1200" dirty="0">
                <a:latin typeface="Times New Roman"/>
                <a:ea typeface="Times New Roman"/>
              </a:rPr>
              <a:t>4. Данный вид конкуренции имеет место при существовании различных видов данного товара, способных удовлетворить конкретную потребность покупателя:</a:t>
            </a:r>
            <a:endParaRPr lang="ru-RU" sz="1200" b="1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1200" dirty="0" smtClean="0">
                <a:latin typeface="Times New Roman"/>
                <a:ea typeface="Times New Roman"/>
              </a:rPr>
              <a:t>   </a:t>
            </a:r>
            <a:r>
              <a:rPr lang="ru-RU" sz="1200" dirty="0" smtClean="0">
                <a:latin typeface="Times New Roman"/>
                <a:ea typeface="Times New Roman"/>
              </a:rPr>
              <a:t>а</a:t>
            </a:r>
            <a:r>
              <a:rPr lang="ru-RU" sz="1200" dirty="0">
                <a:latin typeface="Times New Roman"/>
                <a:ea typeface="Times New Roman"/>
              </a:rPr>
              <a:t>) конкуренты-желания;</a:t>
            </a:r>
          </a:p>
          <a:p>
            <a:pPr>
              <a:spcAft>
                <a:spcPts val="0"/>
              </a:spcAft>
            </a:pPr>
            <a:r>
              <a:rPr lang="en-US" sz="1200" dirty="0" smtClean="0">
                <a:latin typeface="Times New Roman"/>
                <a:ea typeface="Times New Roman"/>
              </a:rPr>
              <a:t>   </a:t>
            </a:r>
            <a:r>
              <a:rPr lang="ru-RU" sz="1200" dirty="0" smtClean="0">
                <a:latin typeface="Times New Roman"/>
                <a:ea typeface="Times New Roman"/>
              </a:rPr>
              <a:t>б</a:t>
            </a:r>
            <a:r>
              <a:rPr lang="ru-RU" sz="1200" dirty="0">
                <a:latin typeface="Times New Roman"/>
                <a:ea typeface="Times New Roman"/>
              </a:rPr>
              <a:t>) товарно-родовые;</a:t>
            </a:r>
          </a:p>
          <a:p>
            <a:pPr>
              <a:spcAft>
                <a:spcPts val="0"/>
              </a:spcAft>
            </a:pPr>
            <a:r>
              <a:rPr lang="en-US" sz="1200" b="1" dirty="0" smtClean="0">
                <a:latin typeface="Times New Roman"/>
                <a:ea typeface="Times New Roman"/>
              </a:rPr>
              <a:t>   </a:t>
            </a:r>
            <a:r>
              <a:rPr lang="ru-RU" sz="1200" b="1" dirty="0" smtClean="0">
                <a:latin typeface="Times New Roman"/>
                <a:ea typeface="Times New Roman"/>
              </a:rPr>
              <a:t>в</a:t>
            </a:r>
            <a:r>
              <a:rPr lang="ru-RU" sz="1200" b="1" dirty="0">
                <a:latin typeface="Times New Roman"/>
                <a:ea typeface="Times New Roman"/>
              </a:rPr>
              <a:t>) товарно-видовые;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1200" dirty="0" smtClean="0">
                <a:latin typeface="Times New Roman"/>
                <a:ea typeface="Times New Roman"/>
              </a:rPr>
              <a:t>   </a:t>
            </a:r>
            <a:r>
              <a:rPr lang="ru-RU" sz="1200" dirty="0" smtClean="0">
                <a:latin typeface="Times New Roman"/>
                <a:ea typeface="Times New Roman"/>
              </a:rPr>
              <a:t>г</a:t>
            </a:r>
            <a:r>
              <a:rPr lang="ru-RU" sz="1200" dirty="0">
                <a:latin typeface="Times New Roman"/>
                <a:ea typeface="Times New Roman"/>
              </a:rPr>
              <a:t>) марки-конкуренты;</a:t>
            </a:r>
          </a:p>
          <a:p>
            <a:pPr>
              <a:spcAft>
                <a:spcPts val="0"/>
              </a:spcAft>
            </a:pPr>
            <a:r>
              <a:rPr lang="en-US" sz="1200" dirty="0" smtClean="0">
                <a:latin typeface="Times New Roman"/>
                <a:ea typeface="Times New Roman"/>
              </a:rPr>
              <a:t>   </a:t>
            </a:r>
            <a:r>
              <a:rPr lang="ru-RU" sz="1200" dirty="0" smtClean="0">
                <a:latin typeface="Times New Roman"/>
                <a:ea typeface="Times New Roman"/>
              </a:rPr>
              <a:t>д</a:t>
            </a:r>
            <a:r>
              <a:rPr lang="ru-RU" sz="1200" dirty="0">
                <a:latin typeface="Times New Roman"/>
                <a:ea typeface="Times New Roman"/>
              </a:rPr>
              <a:t>) простые конкуренты.</a:t>
            </a:r>
          </a:p>
          <a:p>
            <a:pPr indent="450215">
              <a:spcAft>
                <a:spcPts val="0"/>
              </a:spcAft>
            </a:pPr>
            <a:r>
              <a:rPr lang="ru-RU" sz="1200" dirty="0">
                <a:latin typeface="Times New Roman"/>
                <a:ea typeface="Times New Roman"/>
              </a:rPr>
              <a:t>5. Организации, которые обеспечивают продвижение товаров и услуг от предприятия-производителя к потребителю:</a:t>
            </a:r>
            <a:endParaRPr lang="ru-RU" sz="1200" b="1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1200" dirty="0" smtClean="0">
                <a:latin typeface="Times New Roman"/>
                <a:ea typeface="Times New Roman"/>
              </a:rPr>
              <a:t>   </a:t>
            </a:r>
            <a:r>
              <a:rPr lang="ru-RU" sz="1200" dirty="0" smtClean="0">
                <a:latin typeface="Times New Roman"/>
                <a:ea typeface="Times New Roman"/>
              </a:rPr>
              <a:t>а) </a:t>
            </a:r>
            <a:r>
              <a:rPr lang="ru-RU" sz="1200" dirty="0">
                <a:latin typeface="Times New Roman"/>
                <a:ea typeface="Times New Roman"/>
              </a:rPr>
              <a:t>конкуренты;</a:t>
            </a:r>
          </a:p>
          <a:p>
            <a:pPr>
              <a:spcAft>
                <a:spcPts val="0"/>
              </a:spcAft>
            </a:pPr>
            <a:r>
              <a:rPr lang="en-US" sz="1200" dirty="0" smtClean="0">
                <a:latin typeface="Times New Roman"/>
                <a:ea typeface="Times New Roman"/>
              </a:rPr>
              <a:t>   </a:t>
            </a:r>
            <a:r>
              <a:rPr lang="ru-RU" sz="1200" dirty="0" smtClean="0">
                <a:latin typeface="Times New Roman"/>
                <a:ea typeface="Times New Roman"/>
              </a:rPr>
              <a:t>б</a:t>
            </a:r>
            <a:r>
              <a:rPr lang="ru-RU" sz="1200" dirty="0">
                <a:latin typeface="Times New Roman"/>
                <a:ea typeface="Times New Roman"/>
              </a:rPr>
              <a:t>) потребители;</a:t>
            </a:r>
          </a:p>
          <a:p>
            <a:pPr>
              <a:spcAft>
                <a:spcPts val="0"/>
              </a:spcAft>
            </a:pPr>
            <a:r>
              <a:rPr lang="en-US" sz="1200" b="1" dirty="0" smtClean="0">
                <a:latin typeface="Times New Roman"/>
                <a:ea typeface="Times New Roman"/>
              </a:rPr>
              <a:t>   </a:t>
            </a:r>
            <a:r>
              <a:rPr lang="ru-RU" sz="1200" b="1" dirty="0" smtClean="0">
                <a:latin typeface="Times New Roman"/>
                <a:ea typeface="Times New Roman"/>
              </a:rPr>
              <a:t>в</a:t>
            </a:r>
            <a:r>
              <a:rPr lang="ru-RU" sz="1200" b="1" dirty="0">
                <a:latin typeface="Times New Roman"/>
                <a:ea typeface="Times New Roman"/>
              </a:rPr>
              <a:t>) посредники;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1200" dirty="0" smtClean="0">
                <a:latin typeface="Times New Roman"/>
                <a:ea typeface="Times New Roman"/>
              </a:rPr>
              <a:t>   </a:t>
            </a:r>
            <a:r>
              <a:rPr lang="ru-RU" sz="1200" dirty="0" smtClean="0">
                <a:latin typeface="Times New Roman"/>
                <a:ea typeface="Times New Roman"/>
              </a:rPr>
              <a:t>г</a:t>
            </a:r>
            <a:r>
              <a:rPr lang="ru-RU" sz="1200" dirty="0">
                <a:latin typeface="Times New Roman"/>
                <a:ea typeface="Times New Roman"/>
              </a:rPr>
              <a:t>) контактные аудитории;</a:t>
            </a:r>
          </a:p>
          <a:p>
            <a:pPr>
              <a:spcAft>
                <a:spcPts val="0"/>
              </a:spcAft>
            </a:pPr>
            <a:r>
              <a:rPr lang="ru-RU" sz="1200" dirty="0" smtClean="0">
                <a:latin typeface="Times New Roman"/>
                <a:ea typeface="Times New Roman"/>
              </a:rPr>
              <a:t>д</a:t>
            </a:r>
            <a:r>
              <a:rPr lang="ru-RU" sz="1200" dirty="0">
                <a:latin typeface="Times New Roman"/>
                <a:ea typeface="Times New Roman"/>
              </a:rPr>
              <a:t>) поставщики</a:t>
            </a:r>
            <a:endParaRPr lang="ru-RU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19200" y="914400"/>
            <a:ext cx="110639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Тест</a:t>
            </a:r>
            <a:endParaRPr lang="ru-RU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049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1600200"/>
            <a:ext cx="8077200" cy="5105400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6.С каким фактором макросреды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связано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усиление контроля в безопасности товаров: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а) научно-техническая среда;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б) экономическая среда;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в) культурная среда;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г) политическая среда;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д) природная среда.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7. Какие факторы тесно связанные с компанией относятся к микросреде: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а) конкуренты и поставщики;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б) удорожание сырья;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в) изменение сознания человека;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г) применение научных открытий;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д) усиление патриотизма.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8. К какому фактору микросреды относится широкая общественность: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а) поставщики;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б) конкуренты;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в) клиенты;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г) маркетинговые посредники;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д) контактные аудитории.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9.К какому фактору микросреды относятся финансовые посредники: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а) поставщики;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б) конкуренты;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в) клиенты;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г) маркетинговые посредники;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д) контактные аудитории.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10. К какому фактору макросреды относится изменение структуры расходов семей и отдельной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личности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а) демографическая среда;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б) экономическая среда;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в) культурная среда;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г) политическая среда;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д) клиенты.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88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 flipV="1">
            <a:off x="0" y="457199"/>
            <a:ext cx="625475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Рисунок 1" descr="note_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838200" y="1253667"/>
            <a:ext cx="462591" cy="29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 rot="10800000" flipV="1">
            <a:off x="1216269" y="1447800"/>
            <a:ext cx="6254750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ВОПРОСЫ СЕМИНАРСКОГО ЗАНЯТИЯ«МАРКЕТИНГОВАЯ  СРЕДА И РАЗНООБРАЗИЕ РЫНКОВ»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19200" y="2590800"/>
            <a:ext cx="7086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9160" algn="ctr"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Рынок: маркетинг и конкуренция.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Контент: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достоинства конкуренции как инструмента рыночного равновесия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виды конкурентов по соотношению товар/потребность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факторы, определяющие поведение отраслевых конкурентов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, т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ипология потенциальных прямых конкурентов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барьеры входа в отрасль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модель пяти конкурентных сил, типы конкурентных ситуаций на рынке, критерии существования работающей конкуренции.  </a:t>
            </a: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2. Рынок: конкурентоспособность и конкурентное преимущество с позиции маркетинга.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Контент: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конкурентоспособность, конкурентоспособность товара, конкурентоспособность фирмы, виды конкурентных преимуществ по факторам превосходства, виды конкурентных преимуществ по периоду действия.</a:t>
            </a: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SWOT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–анализ в маркетинге.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Контент:  история 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SWOT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–анализ а, ограничения 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SWOT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–анализа, правила проведения 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SWOT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–анализа, матрица 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SWOT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–анализа: сильные стороны, слабые стороны, возможности, угрозы.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31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52400"/>
            <a:ext cx="5579885" cy="27432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895600"/>
            <a:ext cx="6121910" cy="173611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419600"/>
            <a:ext cx="6324600" cy="23622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4413738"/>
            <a:ext cx="666667" cy="5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24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Затмение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Затмение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Затмение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тмение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тмение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тмение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тмение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165</TotalTime>
  <Words>822</Words>
  <Application>Microsoft Office PowerPoint</Application>
  <PresentationFormat>Экран (4:3)</PresentationFormat>
  <Paragraphs>109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Times New Roman</vt:lpstr>
      <vt:lpstr>Verdana</vt:lpstr>
      <vt:lpstr>Wingdings</vt:lpstr>
      <vt:lpstr>Тема1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СОДЕРЖАНИЕ </dc:title>
  <dc:creator>Манира</dc:creator>
  <cp:lastModifiedBy>Мадина Рахимбердинова</cp:lastModifiedBy>
  <cp:revision>17</cp:revision>
  <dcterms:created xsi:type="dcterms:W3CDTF">2006-08-16T00:00:00Z</dcterms:created>
  <dcterms:modified xsi:type="dcterms:W3CDTF">2019-11-29T09:38:37Z</dcterms:modified>
</cp:coreProperties>
</file>